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53" r:id="rId1"/>
  </p:sldMasterIdLst>
  <p:notesMasterIdLst>
    <p:notesMasterId r:id="rId5"/>
  </p:notesMasterIdLst>
  <p:sldIdLst>
    <p:sldId id="265" r:id="rId2"/>
    <p:sldId id="266" r:id="rId3"/>
    <p:sldId id="275"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70"/>
    <p:restoredTop sz="94410"/>
  </p:normalViewPr>
  <p:slideViewPr>
    <p:cSldViewPr snapToGrid="0" snapToObjects="1">
      <p:cViewPr>
        <p:scale>
          <a:sx n="80" d="100"/>
          <a:sy n="80" d="100"/>
        </p:scale>
        <p:origin x="864"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51B7B-73C0-434D-9537-7A79FE0E38AA}" type="datetimeFigureOut">
              <a:rPr lang="en-US" smtClean="0"/>
              <a:t>4/27/17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F2D8D-BA5B-3A4C-94B9-62F6D59120B7}" type="slidenum">
              <a:rPr lang="en-US" smtClean="0"/>
              <a:t>‹#›</a:t>
            </a:fld>
            <a:endParaRPr lang="en-US"/>
          </a:p>
        </p:txBody>
      </p:sp>
    </p:spTree>
    <p:extLst>
      <p:ext uri="{BB962C8B-B14F-4D97-AF65-F5344CB8AC3E}">
        <p14:creationId xmlns:p14="http://schemas.microsoft.com/office/powerpoint/2010/main" val="18951242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fld id="{E30E2307-1E40-4E12-8716-25BFDA8E7013}" type="datetime1">
              <a:rPr lang="en-US" smtClean="0"/>
              <a:pPr/>
              <a:t>4/27/17</a:t>
            </a:fld>
            <a:endParaRPr lang="en-US"/>
          </a:p>
        </p:txBody>
      </p:sp>
      <p:sp>
        <p:nvSpPr>
          <p:cNvPr id="5" name="Footer Placeholder 4"/>
          <p:cNvSpPr>
            <a:spLocks noGrp="1"/>
          </p:cNvSpPr>
          <p:nvPr>
            <p:ph type="ftr" sz="quarter" idx="11"/>
          </p:nvPr>
        </p:nvSpPr>
        <p:spPr>
          <a:xfrm>
            <a:off x="3623733" y="6117336"/>
            <a:ext cx="3609438" cy="365125"/>
          </a:xfrm>
        </p:spPr>
        <p:txBody>
          <a:bodyPr/>
          <a:lstStyle/>
          <a:p>
            <a:endParaRPr lang="en-US"/>
          </a:p>
        </p:txBody>
      </p:sp>
      <p:sp>
        <p:nvSpPr>
          <p:cNvPr id="6" name="Slide Number Placeholder 5"/>
          <p:cNvSpPr>
            <a:spLocks noGrp="1"/>
          </p:cNvSpPr>
          <p:nvPr>
            <p:ph type="sldNum" sz="quarter" idx="12"/>
          </p:nvPr>
        </p:nvSpPr>
        <p:spPr>
          <a:xfrm>
            <a:off x="8275320" y="6117336"/>
            <a:ext cx="411480" cy="365125"/>
          </a:xfrm>
        </p:spPr>
        <p:txBody>
          <a:bodyPr/>
          <a:lstStyle/>
          <a:p>
            <a:fld id="{93E4AAA4-6363-4581-962D-1ACCC2D600C5}" type="slidenum">
              <a:rPr lang="en-US" smtClean="0"/>
              <a:t>‹#›</a:t>
            </a:fld>
            <a:endParaRPr lang="en-US"/>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1D110F-3F4E-48D9-B8AA-5D0E825AFDBA}" type="datetime1">
              <a:rPr lang="en-US" smtClean="0"/>
              <a:pPr/>
              <a:t>4/27/17</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CFCF5A-EA79-452C-A52C-1A2668C2E7DF}"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5C4C28-BD4B-4892-9A2D-6E19BD753A9A}"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fld id="{61FD9D02-426E-46C9-9EE9-0DE1EF8B2838}" type="datetime1">
              <a:rPr lang="en-US" smtClean="0"/>
              <a:pPr/>
              <a:t>4/27/17</a:t>
            </a:fld>
            <a:endParaRPr lang="en-US"/>
          </a:p>
        </p:txBody>
      </p:sp>
      <p:sp>
        <p:nvSpPr>
          <p:cNvPr id="5" name="Footer Placeholder 4"/>
          <p:cNvSpPr>
            <a:spLocks noGrp="1"/>
          </p:cNvSpPr>
          <p:nvPr>
            <p:ph type="ftr" sz="quarter" idx="11"/>
          </p:nvPr>
        </p:nvSpPr>
        <p:spPr>
          <a:xfrm>
            <a:off x="1972647" y="6108173"/>
            <a:ext cx="5314517" cy="365125"/>
          </a:xfrm>
        </p:spPr>
        <p:txBody>
          <a:bodyPr/>
          <a:lstStyle/>
          <a:p>
            <a:endParaRPr lang="en-US"/>
          </a:p>
        </p:txBody>
      </p:sp>
      <p:sp>
        <p:nvSpPr>
          <p:cNvPr id="6" name="Slide Number Placeholder 5"/>
          <p:cNvSpPr>
            <a:spLocks noGrp="1"/>
          </p:cNvSpPr>
          <p:nvPr>
            <p:ph type="sldNum" sz="quarter" idx="12"/>
          </p:nvPr>
        </p:nvSpPr>
        <p:spPr>
          <a:xfrm>
            <a:off x="8258967" y="6108173"/>
            <a:ext cx="427833" cy="365125"/>
          </a:xfrm>
        </p:spPr>
        <p:txBody>
          <a:bodyPr/>
          <a:lstStyle/>
          <a:p>
            <a:fld id="{687D7A59-36E2-48B9-B146-C1E59501F6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4/27/17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273317" y="6116070"/>
            <a:ext cx="413483" cy="365125"/>
          </a:xfrm>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FAA6B6-10E5-4810-BC9F-DA72D8452E73}" type="datetime1">
              <a:rPr lang="en-US" smtClean="0"/>
              <a:pPr/>
              <a:t>4/27/17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4/27/17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8CDBF60-6CC3-4B74-A60D-3486985E4346}" type="datetime1">
              <a:rPr lang="en-US" smtClean="0"/>
              <a:pPr/>
              <a:t>4/27/17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714818-984F-4759-BF72-A33BDC1963BD}" type="datetime1">
              <a:rPr lang="en-US" smtClean="0"/>
              <a:pPr/>
              <a:t>4/27/17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A7E191-5F94-4FC1-B823-BD7CABF7FA06}" type="datetime1">
              <a:rPr lang="en-US" smtClean="0"/>
              <a:pPr/>
              <a:t>4/27/17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4/27/17</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1D110F-3F4E-48D9-B8AA-5D0E825AFDBA}" type="datetime1">
              <a:rPr lang="en-US" smtClean="0"/>
              <a:pPr/>
              <a:t>4/27/17</a:t>
            </a:fld>
            <a:endParaRPr lang="en-US"/>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87D7A59-36E2-48B9-B146-C1E59501F63F}" type="slidenum">
              <a:rPr lang="en-US" smtClean="0"/>
              <a:pPr/>
              <a:t>‹#›</a:t>
            </a:fld>
            <a:endParaRPr lang="en-US"/>
          </a:p>
        </p:txBody>
      </p:sp>
    </p:spTree>
    <p:extLst>
      <p:ext uri="{BB962C8B-B14F-4D97-AF65-F5344CB8AC3E}">
        <p14:creationId xmlns:p14="http://schemas.microsoft.com/office/powerpoint/2010/main" val="376848612"/>
      </p:ext>
    </p:extLst>
  </p:cSld>
  <p:clrMap bg1="lt1" tx1="dk1" bg2="lt2" tx2="dk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60" r:id="rId7"/>
    <p:sldLayoutId id="2147484161" r:id="rId8"/>
    <p:sldLayoutId id="2147484162" r:id="rId9"/>
    <p:sldLayoutId id="2147484163" r:id="rId10"/>
    <p:sldLayoutId id="2147484164" r:id="rId11"/>
    <p:sldLayoutId id="2147484165" r:id="rId12"/>
    <p:sldLayoutId id="2147484166" r:id="rId13"/>
    <p:sldLayoutId id="2147484167" r:id="rId14"/>
    <p:sldLayoutId id="2147484168" r:id="rId15"/>
    <p:sldLayoutId id="2147484169" r:id="rId16"/>
    <p:sldLayoutId id="2147484170" r:id="rId17"/>
  </p:sldLayoutIdLst>
  <p:hf sldNum="0"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tiff"/><Relationship Id="rId1" Type="http://schemas.openxmlformats.org/officeDocument/2006/relationships/slideLayout" Target="../slideLayouts/slideLayout7.xml"/><Relationship Id="rId2" Type="http://schemas.openxmlformats.org/officeDocument/2006/relationships/image" Target="../media/image2.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tiff"/><Relationship Id="rId3" Type="http://schemas.openxmlformats.org/officeDocument/2006/relationships/image" Target="../media/image6.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rl.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1588170" y="457200"/>
            <a:ext cx="7058526" cy="1015663"/>
          </a:xfrm>
          <a:prstGeom prst="rect">
            <a:avLst/>
          </a:prstGeom>
          <a:noFill/>
        </p:spPr>
        <p:txBody>
          <a:bodyPr wrap="square" rtlCol="0">
            <a:spAutoFit/>
          </a:bodyPr>
          <a:lstStyle/>
          <a:p>
            <a:r>
              <a:rPr lang="en-US" sz="3200" dirty="0">
                <a:solidFill>
                  <a:schemeClr val="accent2">
                    <a:lumMod val="50000"/>
                  </a:schemeClr>
                </a:solidFill>
                <a:latin typeface="Bangla MN" charset="0"/>
                <a:ea typeface="Bangla MN" charset="0"/>
                <a:cs typeface="Bangla MN" charset="0"/>
              </a:rPr>
              <a:t>Design </a:t>
            </a:r>
            <a:r>
              <a:rPr lang="en-US" sz="3200" dirty="0">
                <a:solidFill>
                  <a:schemeClr val="accent2">
                    <a:lumMod val="50000"/>
                  </a:schemeClr>
                </a:solidFill>
                <a:latin typeface="Bangla MN" charset="0"/>
                <a:ea typeface="Bangla MN" charset="0"/>
                <a:cs typeface="Bangla MN" charset="0"/>
              </a:rPr>
              <a:t>9</a:t>
            </a:r>
            <a:r>
              <a:rPr lang="en-US" sz="3200" dirty="0" smtClean="0">
                <a:solidFill>
                  <a:schemeClr val="accent2">
                    <a:lumMod val="50000"/>
                  </a:schemeClr>
                </a:solidFill>
                <a:latin typeface="Bangla MN" charset="0"/>
                <a:ea typeface="Bangla MN" charset="0"/>
                <a:cs typeface="Bangla MN" charset="0"/>
              </a:rPr>
              <a:t>º   </a:t>
            </a:r>
            <a:r>
              <a:rPr lang="en-US" sz="3200" dirty="0" smtClean="0">
                <a:solidFill>
                  <a:schemeClr val="accent2">
                    <a:lumMod val="50000"/>
                  </a:schemeClr>
                </a:solidFill>
                <a:latin typeface="Bangla MN" charset="0"/>
                <a:ea typeface="Bangla MN" charset="0"/>
                <a:cs typeface="Bangla MN" charset="0"/>
              </a:rPr>
              <a:t>Unit </a:t>
            </a:r>
            <a:r>
              <a:rPr lang="en-US" sz="3200" dirty="0" smtClean="0">
                <a:solidFill>
                  <a:schemeClr val="accent2">
                    <a:lumMod val="50000"/>
                  </a:schemeClr>
                </a:solidFill>
                <a:latin typeface="Bangla MN" charset="0"/>
                <a:ea typeface="Bangla MN" charset="0"/>
                <a:cs typeface="Bangla MN" charset="0"/>
              </a:rPr>
              <a:t>III</a:t>
            </a:r>
            <a:endParaRPr lang="en-US" sz="2800" b="1" dirty="0" smtClean="0">
              <a:solidFill>
                <a:schemeClr val="accent2">
                  <a:lumMod val="50000"/>
                </a:schemeClr>
              </a:solidFill>
              <a:latin typeface="Bangla MN" charset="0"/>
              <a:ea typeface="Bangla MN" charset="0"/>
              <a:cs typeface="Bangla MN" charset="0"/>
            </a:endParaRPr>
          </a:p>
          <a:p>
            <a:pPr algn="r"/>
            <a:r>
              <a:rPr lang="en-US" sz="2800" b="1" dirty="0" smtClean="0">
                <a:solidFill>
                  <a:schemeClr val="accent2">
                    <a:lumMod val="50000"/>
                  </a:schemeClr>
                </a:solidFill>
                <a:latin typeface="Bangla MN" charset="0"/>
                <a:ea typeface="Bangla MN" charset="0"/>
                <a:cs typeface="Bangla MN" charset="0"/>
              </a:rPr>
              <a:t>				Sport Bag</a:t>
            </a:r>
            <a:endParaRPr lang="en-US" sz="2800" b="1" dirty="0">
              <a:solidFill>
                <a:schemeClr val="accent2">
                  <a:lumMod val="50000"/>
                </a:schemeClr>
              </a:solidFill>
              <a:latin typeface="Bangla MN" charset="0"/>
              <a:ea typeface="Bangla MN" charset="0"/>
              <a:cs typeface="Bangla MN" charset="0"/>
            </a:endParaRPr>
          </a:p>
        </p:txBody>
      </p:sp>
      <p:sp>
        <p:nvSpPr>
          <p:cNvPr id="15" name="AutoShape 4" descr="rl.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1061247" y="1893290"/>
            <a:ext cx="4617658" cy="400110"/>
          </a:xfrm>
          <a:prstGeom prst="rect">
            <a:avLst/>
          </a:prstGeom>
          <a:noFill/>
        </p:spPr>
        <p:txBody>
          <a:bodyPr wrap="square" rtlCol="0">
            <a:spAutoFit/>
          </a:bodyPr>
          <a:lstStyle/>
          <a:p>
            <a:r>
              <a:rPr lang="en-US" sz="2000" b="1" dirty="0" smtClean="0">
                <a:solidFill>
                  <a:schemeClr val="tx2">
                    <a:lumMod val="50000"/>
                  </a:schemeClr>
                </a:solidFill>
                <a:ea typeface="Corbel" charset="0"/>
                <a:cs typeface="Corbel" charset="0"/>
              </a:rPr>
              <a:t>Criteria </a:t>
            </a:r>
            <a:r>
              <a:rPr lang="en-US" sz="2000" b="1" smtClean="0">
                <a:solidFill>
                  <a:schemeClr val="tx2">
                    <a:lumMod val="50000"/>
                  </a:schemeClr>
                </a:solidFill>
                <a:ea typeface="Corbel" charset="0"/>
                <a:cs typeface="Corbel" charset="0"/>
              </a:rPr>
              <a:t>D.   </a:t>
            </a:r>
            <a:r>
              <a:rPr lang="en-US" sz="2000" b="1" dirty="0" smtClean="0">
                <a:solidFill>
                  <a:schemeClr val="tx2">
                    <a:lumMod val="50000"/>
                  </a:schemeClr>
                </a:solidFill>
                <a:ea typeface="Corbel" charset="0"/>
                <a:cs typeface="Corbel" charset="0"/>
              </a:rPr>
              <a:t>Evaluating </a:t>
            </a:r>
            <a:r>
              <a:rPr lang="en-US" sz="2000" b="1" dirty="0" smtClean="0">
                <a:solidFill>
                  <a:schemeClr val="tx2">
                    <a:lumMod val="50000"/>
                  </a:schemeClr>
                </a:solidFill>
                <a:ea typeface="Corbel" charset="0"/>
                <a:cs typeface="Corbel" charset="0"/>
              </a:rPr>
              <a:t>the product</a:t>
            </a:r>
          </a:p>
        </p:txBody>
      </p:sp>
      <p:sp>
        <p:nvSpPr>
          <p:cNvPr id="17" name="Rectangle 16"/>
          <p:cNvSpPr/>
          <p:nvPr/>
        </p:nvSpPr>
        <p:spPr>
          <a:xfrm>
            <a:off x="5225490" y="1893290"/>
            <a:ext cx="3824477" cy="1200329"/>
          </a:xfrm>
          <a:prstGeom prst="rect">
            <a:avLst/>
          </a:prstGeom>
        </p:spPr>
        <p:txBody>
          <a:bodyPr wrap="square">
            <a:spAutoFit/>
          </a:bodyPr>
          <a:lstStyle/>
          <a:p>
            <a:pPr algn="ctr"/>
            <a:r>
              <a:rPr lang="en-US" b="1" dirty="0" smtClean="0">
                <a:solidFill>
                  <a:schemeClr val="bg2">
                    <a:lumMod val="25000"/>
                  </a:schemeClr>
                </a:solidFill>
                <a:ea typeface="Corbel" charset="0"/>
                <a:cs typeface="Corbel" charset="0"/>
              </a:rPr>
              <a:t>1.</a:t>
            </a:r>
            <a:endParaRPr lang="en-US" b="1" dirty="0">
              <a:solidFill>
                <a:schemeClr val="bg2">
                  <a:lumMod val="25000"/>
                </a:schemeClr>
              </a:solidFill>
              <a:ea typeface="Corbel" charset="0"/>
              <a:cs typeface="Corbel" charset="0"/>
            </a:endParaRPr>
          </a:p>
          <a:p>
            <a:r>
              <a:rPr lang="en-US" dirty="0" smtClean="0"/>
              <a:t>Design </a:t>
            </a:r>
            <a:r>
              <a:rPr lang="en-US" dirty="0"/>
              <a:t>detailed and relevant testing methods that generate data to measure the success of the solution</a:t>
            </a:r>
          </a:p>
        </p:txBody>
      </p:sp>
      <p:sp>
        <p:nvSpPr>
          <p:cNvPr id="3" name="Rectangle 2"/>
          <p:cNvSpPr/>
          <p:nvPr/>
        </p:nvSpPr>
        <p:spPr>
          <a:xfrm>
            <a:off x="1588170" y="5818092"/>
            <a:ext cx="7555830" cy="830997"/>
          </a:xfrm>
          <a:prstGeom prst="rect">
            <a:avLst/>
          </a:prstGeom>
        </p:spPr>
        <p:txBody>
          <a:bodyPr wrap="square">
            <a:spAutoFit/>
          </a:bodyPr>
          <a:lstStyle/>
          <a:p>
            <a:r>
              <a:rPr lang="en-US" sz="1600" dirty="0">
                <a:solidFill>
                  <a:srgbClr val="333333"/>
                </a:solidFill>
                <a:latin typeface="Helvetica Neue" charset="0"/>
              </a:rPr>
              <a:t/>
            </a:r>
            <a:br>
              <a:rPr lang="en-US" sz="1600" dirty="0">
                <a:solidFill>
                  <a:srgbClr val="333333"/>
                </a:solidFill>
                <a:latin typeface="Helvetica Neue" charset="0"/>
              </a:rPr>
            </a:br>
            <a:r>
              <a:rPr lang="en-US" sz="1600" dirty="0">
                <a:solidFill>
                  <a:srgbClr val="333333"/>
                </a:solidFill>
                <a:latin typeface="Helvetica Neue" charset="0"/>
              </a:rPr>
              <a:t>Tests that can be used to obtain qualitative data include:</a:t>
            </a:r>
          </a:p>
          <a:p>
            <a:pPr>
              <a:buFont typeface="Arial" charset="0"/>
              <a:buChar char="•"/>
            </a:pPr>
            <a:r>
              <a:rPr lang="en-US" sz="1600" dirty="0">
                <a:solidFill>
                  <a:srgbClr val="333333"/>
                </a:solidFill>
                <a:latin typeface="Helvetica Neue" charset="0"/>
              </a:rPr>
              <a:t>using a questionnaire to find out if the target audience likes the look of a product</a:t>
            </a:r>
            <a:endParaRPr lang="en-US" sz="1600" b="0" i="0" dirty="0">
              <a:solidFill>
                <a:srgbClr val="333333"/>
              </a:solidFill>
              <a:effectLst/>
              <a:latin typeface="Helvetica Neue" charset="0"/>
            </a:endParaRPr>
          </a:p>
        </p:txBody>
      </p:sp>
      <p:pic>
        <p:nvPicPr>
          <p:cNvPr id="4" name="Picture 3"/>
          <p:cNvPicPr>
            <a:picLocks noChangeAspect="1"/>
          </p:cNvPicPr>
          <p:nvPr/>
        </p:nvPicPr>
        <p:blipFill>
          <a:blip r:embed="rId2"/>
          <a:stretch>
            <a:fillRect/>
          </a:stretch>
        </p:blipFill>
        <p:spPr>
          <a:xfrm>
            <a:off x="6782074" y="3093619"/>
            <a:ext cx="2198077" cy="2857500"/>
          </a:xfrm>
          <a:prstGeom prst="rect">
            <a:avLst/>
          </a:prstGeom>
        </p:spPr>
      </p:pic>
      <p:pic>
        <p:nvPicPr>
          <p:cNvPr id="6" name="Picture 5"/>
          <p:cNvPicPr>
            <a:picLocks noChangeAspect="1"/>
          </p:cNvPicPr>
          <p:nvPr/>
        </p:nvPicPr>
        <p:blipFill>
          <a:blip r:embed="rId3"/>
          <a:stretch>
            <a:fillRect/>
          </a:stretch>
        </p:blipFill>
        <p:spPr>
          <a:xfrm>
            <a:off x="3688683" y="3093619"/>
            <a:ext cx="2857500" cy="2857500"/>
          </a:xfrm>
          <a:prstGeom prst="rect">
            <a:avLst/>
          </a:prstGeom>
        </p:spPr>
      </p:pic>
      <p:pic>
        <p:nvPicPr>
          <p:cNvPr id="7" name="Picture 6"/>
          <p:cNvPicPr>
            <a:picLocks noChangeAspect="1"/>
          </p:cNvPicPr>
          <p:nvPr/>
        </p:nvPicPr>
        <p:blipFill>
          <a:blip r:embed="rId4"/>
          <a:stretch>
            <a:fillRect/>
          </a:stretch>
        </p:blipFill>
        <p:spPr>
          <a:xfrm>
            <a:off x="304800" y="2539343"/>
            <a:ext cx="3121412" cy="3411776"/>
          </a:xfrm>
          <a:prstGeom prst="rect">
            <a:avLst/>
          </a:prstGeom>
        </p:spPr>
      </p:pic>
    </p:spTree>
    <p:extLst>
      <p:ext uri="{BB962C8B-B14F-4D97-AF65-F5344CB8AC3E}">
        <p14:creationId xmlns:p14="http://schemas.microsoft.com/office/powerpoint/2010/main" val="1330271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51355" y="409158"/>
            <a:ext cx="6691735" cy="338554"/>
          </a:xfrm>
          <a:prstGeom prst="rect">
            <a:avLst/>
          </a:prstGeom>
        </p:spPr>
        <p:txBody>
          <a:bodyPr wrap="square">
            <a:spAutoFit/>
          </a:bodyPr>
          <a:lstStyle/>
          <a:p>
            <a:pPr lvl="0"/>
            <a:r>
              <a:rPr lang="en-US" sz="1600" b="1" i="1" dirty="0">
                <a:solidFill>
                  <a:schemeClr val="accent2">
                    <a:lumMod val="50000"/>
                  </a:schemeClr>
                </a:solidFill>
              </a:rPr>
              <a:t>ACTIVITY:  </a:t>
            </a:r>
            <a:r>
              <a:rPr lang="en-US" sz="1600" i="1" dirty="0">
                <a:solidFill>
                  <a:schemeClr val="accent2">
                    <a:lumMod val="50000"/>
                  </a:schemeClr>
                </a:solidFill>
              </a:rPr>
              <a:t>Create a </a:t>
            </a:r>
            <a:r>
              <a:rPr lang="en-US" sz="1600" i="1" dirty="0" smtClean="0">
                <a:solidFill>
                  <a:schemeClr val="accent2">
                    <a:lumMod val="50000"/>
                  </a:schemeClr>
                </a:solidFill>
              </a:rPr>
              <a:t>chart evaluating the quality of the product. </a:t>
            </a:r>
            <a:endParaRPr lang="en-US" sz="1600" i="1" dirty="0">
              <a:solidFill>
                <a:schemeClr val="accent2">
                  <a:lumMod val="50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447775474"/>
              </p:ext>
            </p:extLst>
          </p:nvPr>
        </p:nvGraphicFramePr>
        <p:xfrm>
          <a:off x="403841" y="1857556"/>
          <a:ext cx="8386765" cy="4530370"/>
        </p:xfrm>
        <a:graphic>
          <a:graphicData uri="http://schemas.openxmlformats.org/drawingml/2006/table">
            <a:tbl>
              <a:tblPr firstRow="1" bandRow="1">
                <a:tableStyleId>{5C22544A-7EE6-4342-B048-85BDC9FD1C3A}</a:tableStyleId>
              </a:tblPr>
              <a:tblGrid>
                <a:gridCol w="1367809"/>
                <a:gridCol w="2486025"/>
                <a:gridCol w="1657350"/>
                <a:gridCol w="2875581"/>
              </a:tblGrid>
              <a:tr h="280911">
                <a:tc gridSpan="4">
                  <a:txBody>
                    <a:bodyPr/>
                    <a:lstStyle/>
                    <a:p>
                      <a:pPr algn="ctr"/>
                      <a:r>
                        <a:rPr lang="en-US" sz="1400" b="0" dirty="0" smtClean="0">
                          <a:latin typeface="Corbel" charset="0"/>
                          <a:ea typeface="Corbel" charset="0"/>
                          <a:cs typeface="Corbel" charset="0"/>
                        </a:rPr>
                        <a:t>Test  (Qualitative)</a:t>
                      </a:r>
                      <a:r>
                        <a:rPr lang="en-US" sz="1400" b="0" baseline="0" dirty="0" smtClean="0">
                          <a:latin typeface="Corbel" charset="0"/>
                          <a:ea typeface="Corbel" charset="0"/>
                          <a:cs typeface="Corbel" charset="0"/>
                        </a:rPr>
                        <a:t>.      </a:t>
                      </a:r>
                      <a:r>
                        <a:rPr lang="en-US" sz="1400" b="0" dirty="0" smtClean="0">
                          <a:latin typeface="Corbel" charset="0"/>
                          <a:ea typeface="Corbel" charset="0"/>
                          <a:cs typeface="Corbel" charset="0"/>
                        </a:rPr>
                        <a:t>Comparison with an existing product</a:t>
                      </a:r>
                      <a:endParaRPr lang="en-US" sz="1400" b="0" dirty="0">
                        <a:latin typeface="Corbel" charset="0"/>
                        <a:ea typeface="Corbel" charset="0"/>
                        <a:cs typeface="Corbel" charset="0"/>
                      </a:endParaRPr>
                    </a:p>
                  </a:txBody>
                  <a:tcPr/>
                </a:tc>
                <a:tc hMerge="1">
                  <a:txBody>
                    <a:bodyPr/>
                    <a:lstStyle/>
                    <a:p>
                      <a:pPr algn="ctr"/>
                      <a:endParaRPr lang="en-US" sz="1400" b="0" dirty="0">
                        <a:latin typeface="Corbel" charset="0"/>
                        <a:ea typeface="Corbel" charset="0"/>
                        <a:cs typeface="Corbel" charset="0"/>
                      </a:endParaRPr>
                    </a:p>
                  </a:txBody>
                  <a:tcPr/>
                </a:tc>
                <a:tc hMerge="1">
                  <a:txBody>
                    <a:bodyPr/>
                    <a:lstStyle/>
                    <a:p>
                      <a:endParaRPr lang="en-US"/>
                    </a:p>
                  </a:txBody>
                  <a:tcPr/>
                </a:tc>
                <a:tc hMerge="1">
                  <a:txBody>
                    <a:bodyPr/>
                    <a:lstStyle/>
                    <a:p>
                      <a:endParaRPr lang="en-US" sz="1400" b="0" dirty="0">
                        <a:latin typeface="Corbel" charset="0"/>
                        <a:ea typeface="Corbel" charset="0"/>
                        <a:cs typeface="Corbel" charset="0"/>
                      </a:endParaRPr>
                    </a:p>
                  </a:txBody>
                  <a:tcPr/>
                </a:tc>
              </a:tr>
              <a:tr h="338138">
                <a:tc rowSpan="11">
                  <a:txBody>
                    <a:bodyPr/>
                    <a:lstStyle/>
                    <a:p>
                      <a:endParaRPr lang="en-US" sz="1400" dirty="0">
                        <a:latin typeface="Corbel" charset="0"/>
                        <a:ea typeface="Corbel" charset="0"/>
                        <a:cs typeface="Corbel" charset="0"/>
                      </a:endParaRPr>
                    </a:p>
                  </a:txBody>
                  <a:tcPr/>
                </a:tc>
                <a:tc>
                  <a:txBody>
                    <a:bodyPr/>
                    <a:lstStyle/>
                    <a:p>
                      <a:pPr algn="ctr"/>
                      <a:r>
                        <a:rPr lang="en-US" sz="1400" b="1" dirty="0" smtClean="0">
                          <a:latin typeface="Corbel" charset="0"/>
                          <a:ea typeface="Corbel" charset="0"/>
                          <a:cs typeface="Corbel" charset="0"/>
                        </a:rPr>
                        <a:t>Advantages of my product</a:t>
                      </a:r>
                      <a:endParaRPr lang="en-US" sz="1400" b="1" dirty="0">
                        <a:latin typeface="Corbel" charset="0"/>
                        <a:ea typeface="Corbel" charset="0"/>
                        <a:cs typeface="Corbel" charset="0"/>
                      </a:endParaRPr>
                    </a:p>
                  </a:txBody>
                  <a:tcPr/>
                </a:tc>
                <a:tc rowSpan="11">
                  <a:txBody>
                    <a:bodyPr/>
                    <a:lstStyle/>
                    <a:p>
                      <a:endParaRPr lang="en-US" sz="1400" dirty="0">
                        <a:latin typeface="Corbel" charset="0"/>
                        <a:ea typeface="Corbel" charset="0"/>
                        <a:cs typeface="Corbel" charset="0"/>
                      </a:endParaRPr>
                    </a:p>
                  </a:txBody>
                  <a:tcPr/>
                </a:tc>
                <a:tc rowSpan="2">
                  <a:txBody>
                    <a:bodyPr/>
                    <a:lstStyle/>
                    <a:p>
                      <a:pPr algn="ctr"/>
                      <a:r>
                        <a:rPr lang="en-US" sz="1400" b="1" dirty="0" smtClean="0">
                          <a:latin typeface="Corbel" charset="0"/>
                          <a:ea typeface="Corbel" charset="0"/>
                          <a:cs typeface="Corbel" charset="0"/>
                        </a:rPr>
                        <a:t>Disadvantages of my product</a:t>
                      </a:r>
                      <a:endParaRPr lang="en-US" sz="1400" b="1" dirty="0">
                        <a:latin typeface="Corbel" charset="0"/>
                        <a:ea typeface="Corbel" charset="0"/>
                        <a:cs typeface="Corbel" charset="0"/>
                      </a:endParaRPr>
                    </a:p>
                  </a:txBody>
                  <a:tcPr/>
                </a:tc>
              </a:tr>
              <a:tr h="81531">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My product looks more interesting and </a:t>
                      </a:r>
                      <a:r>
                        <a:rPr lang="en-US" sz="1100" b="0" i="0" kern="1200" dirty="0" err="1" smtClean="0">
                          <a:solidFill>
                            <a:schemeClr val="dk1"/>
                          </a:solidFill>
                          <a:effectLst/>
                          <a:latin typeface="+mn-lt"/>
                          <a:ea typeface="+mn-ea"/>
                          <a:cs typeface="+mn-cs"/>
                        </a:rPr>
                        <a:t>colourful</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tr>
              <a:tr h="377988">
                <a:tc vMerge="1">
                  <a:txBody>
                    <a:bodyPr/>
                    <a:lstStyle/>
                    <a:p>
                      <a:endParaRPr lang="en-US"/>
                    </a:p>
                  </a:txBody>
                  <a:tcPr/>
                </a:tc>
                <a:tc vMerge="1">
                  <a:txBody>
                    <a:bodyPr/>
                    <a:lstStyle/>
                    <a:p>
                      <a:endParaRPr lang="en-US" sz="1200" dirty="0">
                        <a:latin typeface="Corbel" charset="0"/>
                        <a:ea typeface="Corbel" charset="0"/>
                        <a:cs typeface="Corbel" charset="0"/>
                      </a:endParaRPr>
                    </a:p>
                  </a:txBody>
                  <a:tcPr/>
                </a:tc>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There are less places to keep the accessories</a:t>
                      </a:r>
                      <a:endParaRPr lang="en-US" sz="1100" dirty="0">
                        <a:latin typeface="Corbel" charset="0"/>
                        <a:ea typeface="Corbel" charset="0"/>
                        <a:cs typeface="Corbel" charset="0"/>
                      </a:endParaRPr>
                    </a:p>
                  </a:txBody>
                  <a:tcPr/>
                </a:tc>
              </a:tr>
              <a:tr h="195094">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There are more spaces to put larger objects</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tr>
              <a:tr h="304968">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The existing product is more </a:t>
                      </a:r>
                      <a:r>
                        <a:rPr lang="en-US" sz="1100" b="0" i="0" kern="1200" dirty="0" err="1" smtClean="0">
                          <a:solidFill>
                            <a:schemeClr val="dk1"/>
                          </a:solidFill>
                          <a:effectLst/>
                          <a:latin typeface="+mn-lt"/>
                          <a:ea typeface="+mn-ea"/>
                          <a:cs typeface="+mn-cs"/>
                        </a:rPr>
                        <a:t>organised</a:t>
                      </a:r>
                      <a:endParaRPr lang="en-US" sz="1100" dirty="0">
                        <a:latin typeface="Corbel" charset="0"/>
                        <a:ea typeface="Corbel" charset="0"/>
                        <a:cs typeface="Corbel" charset="0"/>
                      </a:endParaRPr>
                    </a:p>
                  </a:txBody>
                  <a:tcPr/>
                </a:tc>
              </a:tr>
              <a:tr h="268113">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My product does not need extra spaces around the sides (to open the drawer etc.)</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tr>
              <a:tr h="274812">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The existing product has a mirror which would be convenient to try on the accessories</a:t>
                      </a:r>
                      <a:endParaRPr lang="en-US" sz="1100" dirty="0">
                        <a:latin typeface="Corbel" charset="0"/>
                        <a:ea typeface="Corbel" charset="0"/>
                        <a:cs typeface="Corbel" charset="0"/>
                      </a:endParaRPr>
                    </a:p>
                  </a:txBody>
                  <a:tcPr/>
                </a:tc>
              </a:tr>
              <a:tr h="458971">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My product would be easier to hold accessories that are needed to be hanged (necklaces would not be tangled)</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tr>
              <a:tr h="289694">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rowSpan="2">
                  <a:txBody>
                    <a:bodyPr/>
                    <a:lstStyle/>
                    <a:p>
                      <a:r>
                        <a:rPr lang="en-US" sz="1200" b="0" i="0" kern="1200" dirty="0" smtClean="0">
                          <a:solidFill>
                            <a:schemeClr val="dk1"/>
                          </a:solidFill>
                          <a:effectLst/>
                          <a:latin typeface="+mn-lt"/>
                          <a:ea typeface="+mn-ea"/>
                          <a:cs typeface="+mn-cs"/>
                        </a:rPr>
                        <a:t>The accessories/holder would be covered by dust as it is not kept inside</a:t>
                      </a:r>
                      <a:endParaRPr lang="en-US" sz="1200" dirty="0">
                        <a:latin typeface="Corbel" charset="0"/>
                        <a:ea typeface="Corbel" charset="0"/>
                        <a:cs typeface="Corbel" charset="0"/>
                      </a:endParaRPr>
                    </a:p>
                  </a:txBody>
                  <a:tcPr/>
                </a:tc>
              </a:tr>
              <a:tr h="104163">
                <a:tc vMerge="1">
                  <a:txBody>
                    <a:bodyPr/>
                    <a:lstStyle/>
                    <a:p>
                      <a:endParaRPr lang="en-US"/>
                    </a:p>
                  </a:txBody>
                  <a:tcPr/>
                </a:tc>
                <a:tc rowSpan="2">
                  <a:txBody>
                    <a:bodyPr/>
                    <a:lstStyle/>
                    <a:p>
                      <a:r>
                        <a:rPr lang="en-US" sz="1100" b="0" i="0" kern="1200" dirty="0" smtClean="0">
                          <a:solidFill>
                            <a:schemeClr val="dk1"/>
                          </a:solidFill>
                          <a:effectLst/>
                          <a:latin typeface="+mn-lt"/>
                          <a:ea typeface="+mn-ea"/>
                          <a:cs typeface="+mn-cs"/>
                        </a:rPr>
                        <a:t>My product displays the accessories more clearly, as it is not kept inside the drawers.</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tr>
              <a:tr h="0">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a:txBody>
                    <a:bodyPr/>
                    <a:lstStyle/>
                    <a:p>
                      <a:r>
                        <a:rPr lang="en-US" sz="1100" b="0" i="0" kern="1200" dirty="0" smtClean="0">
                          <a:solidFill>
                            <a:schemeClr val="dk1"/>
                          </a:solidFill>
                          <a:effectLst/>
                          <a:latin typeface="+mn-lt"/>
                          <a:ea typeface="+mn-ea"/>
                          <a:cs typeface="+mn-cs"/>
                        </a:rPr>
                        <a:t>The existing product uses mainly of soft materials which would not scratch the accessories</a:t>
                      </a:r>
                      <a:endParaRPr lang="en-US" sz="1100" dirty="0">
                        <a:latin typeface="Corbel" charset="0"/>
                        <a:ea typeface="Corbel" charset="0"/>
                        <a:cs typeface="Corbel" charset="0"/>
                      </a:endParaRPr>
                    </a:p>
                  </a:txBody>
                  <a:tcPr/>
                </a:tc>
              </a:tr>
              <a:tr h="654533">
                <a:tc gridSpan="4">
                  <a:txBody>
                    <a:bodyPr/>
                    <a:lstStyle/>
                    <a:p>
                      <a:r>
                        <a:rPr lang="en-US" sz="1200" b="0" i="0" kern="1200" dirty="0" smtClean="0">
                          <a:solidFill>
                            <a:schemeClr val="dk1"/>
                          </a:solidFill>
                          <a:effectLst/>
                          <a:latin typeface="+mn-lt"/>
                          <a:ea typeface="+mn-ea"/>
                          <a:cs typeface="+mn-cs"/>
                        </a:rPr>
                        <a:t>From the above table comparing my product and the existing product, it can be seen that my product has both advantages and disadvantages. Although it can be seen that most of the disadvantages are based on the quality of the product, such as the mirrors, problems with dust, scratches, which I think that as a teenager those problems would not matter as much as adults, as we do not have much of expensive accessories. Therefore I think that my product already suits with the age of my target audience.</a:t>
                      </a:r>
                      <a:endParaRPr lang="en-US" sz="1200" dirty="0">
                        <a:latin typeface="Corbel" charset="0"/>
                        <a:ea typeface="Corbel" charset="0"/>
                        <a:cs typeface="Corbel" charset="0"/>
                      </a:endParaRPr>
                    </a:p>
                  </a:txBody>
                  <a:tcPr/>
                </a:tc>
                <a:tc hMerge="1">
                  <a:txBody>
                    <a:bodyPr/>
                    <a:lstStyle/>
                    <a:p>
                      <a:endParaRPr lang="en-US" sz="1400" dirty="0">
                        <a:latin typeface="Corbel" charset="0"/>
                        <a:ea typeface="Corbel" charset="0"/>
                        <a:cs typeface="Corbel" charset="0"/>
                      </a:endParaRPr>
                    </a:p>
                  </a:txBody>
                  <a:tcPr/>
                </a:tc>
                <a:tc hMerge="1">
                  <a:txBody>
                    <a:bodyPr/>
                    <a:lstStyle/>
                    <a:p>
                      <a:endParaRPr lang="en-US" sz="1400" dirty="0">
                        <a:latin typeface="Corbel" charset="0"/>
                        <a:ea typeface="Corbel" charset="0"/>
                        <a:cs typeface="Corbel" charset="0"/>
                      </a:endParaRPr>
                    </a:p>
                  </a:txBody>
                  <a:tcPr/>
                </a:tc>
                <a:tc hMerge="1">
                  <a:txBody>
                    <a:bodyPr/>
                    <a:lstStyle/>
                    <a:p>
                      <a:endParaRPr lang="en-US" sz="1400" dirty="0">
                        <a:latin typeface="Corbel" charset="0"/>
                        <a:ea typeface="Corbel" charset="0"/>
                        <a:cs typeface="Corbel" charset="0"/>
                      </a:endParaRPr>
                    </a:p>
                  </a:txBody>
                  <a:tcPr/>
                </a:tc>
              </a:tr>
            </a:tbl>
          </a:graphicData>
        </a:graphic>
      </p:graphicFrame>
      <p:pic>
        <p:nvPicPr>
          <p:cNvPr id="10" name="Picture 9"/>
          <p:cNvPicPr>
            <a:picLocks noChangeAspect="1"/>
          </p:cNvPicPr>
          <p:nvPr/>
        </p:nvPicPr>
        <p:blipFill>
          <a:blip r:embed="rId2"/>
          <a:stretch>
            <a:fillRect/>
          </a:stretch>
        </p:blipFill>
        <p:spPr>
          <a:xfrm>
            <a:off x="4397192" y="2428113"/>
            <a:ext cx="1414540" cy="1506286"/>
          </a:xfrm>
          <a:prstGeom prst="rect">
            <a:avLst/>
          </a:prstGeom>
        </p:spPr>
      </p:pic>
      <p:sp>
        <p:nvSpPr>
          <p:cNvPr id="12" name="Rectangle 11"/>
          <p:cNvSpPr/>
          <p:nvPr/>
        </p:nvSpPr>
        <p:spPr>
          <a:xfrm>
            <a:off x="1251623" y="1038304"/>
            <a:ext cx="7538983" cy="523220"/>
          </a:xfrm>
          <a:prstGeom prst="rect">
            <a:avLst/>
          </a:prstGeom>
        </p:spPr>
        <p:txBody>
          <a:bodyPr wrap="square">
            <a:spAutoFit/>
          </a:bodyPr>
          <a:lstStyle/>
          <a:p>
            <a:r>
              <a:rPr lang="en-US" sz="1400" i="1" dirty="0">
                <a:latin typeface="Helvetica Neue" charset="0"/>
              </a:rPr>
              <a:t>Comparing the product against existing products in the marketplace and noting strengths and </a:t>
            </a:r>
            <a:r>
              <a:rPr lang="en-US" sz="1200" i="1" dirty="0">
                <a:latin typeface="Helvetica Neue" charset="0"/>
              </a:rPr>
              <a:t>weaknesses</a:t>
            </a:r>
            <a:endParaRPr lang="en-US" sz="1200" dirty="0"/>
          </a:p>
        </p:txBody>
      </p:sp>
      <p:pic>
        <p:nvPicPr>
          <p:cNvPr id="13" name="Picture 12"/>
          <p:cNvPicPr>
            <a:picLocks noChangeAspect="1"/>
          </p:cNvPicPr>
          <p:nvPr/>
        </p:nvPicPr>
        <p:blipFill>
          <a:blip r:embed="rId3"/>
          <a:stretch>
            <a:fillRect/>
          </a:stretch>
        </p:blipFill>
        <p:spPr>
          <a:xfrm>
            <a:off x="514154" y="2534225"/>
            <a:ext cx="1155636" cy="1400174"/>
          </a:xfrm>
          <a:prstGeom prst="rect">
            <a:avLst/>
          </a:prstGeom>
        </p:spPr>
      </p:pic>
    </p:spTree>
    <p:extLst>
      <p:ext uri="{BB962C8B-B14F-4D97-AF65-F5344CB8AC3E}">
        <p14:creationId xmlns:p14="http://schemas.microsoft.com/office/powerpoint/2010/main" val="4736211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34116207"/>
              </p:ext>
            </p:extLst>
          </p:nvPr>
        </p:nvGraphicFramePr>
        <p:xfrm>
          <a:off x="1187117" y="1843506"/>
          <a:ext cx="7716252" cy="4632960"/>
        </p:xfrm>
        <a:graphic>
          <a:graphicData uri="http://schemas.openxmlformats.org/drawingml/2006/table">
            <a:tbl>
              <a:tblPr firstRow="1" bandRow="1">
                <a:tableStyleId>{5C22544A-7EE6-4342-B048-85BDC9FD1C3A}</a:tableStyleId>
              </a:tblPr>
              <a:tblGrid>
                <a:gridCol w="3481137"/>
                <a:gridCol w="946484"/>
                <a:gridCol w="3288631"/>
              </a:tblGrid>
              <a:tr h="0">
                <a:tc>
                  <a:txBody>
                    <a:bodyPr/>
                    <a:lstStyle/>
                    <a:p>
                      <a:r>
                        <a:rPr lang="en-US" dirty="0" smtClean="0"/>
                        <a:t>Specifications</a:t>
                      </a:r>
                      <a:endParaRPr lang="en-US" dirty="0"/>
                    </a:p>
                  </a:txBody>
                  <a:tcPr/>
                </a:tc>
                <a:tc>
                  <a:txBody>
                    <a:bodyPr/>
                    <a:lstStyle/>
                    <a:p>
                      <a:r>
                        <a:rPr lang="en-US" dirty="0" smtClean="0"/>
                        <a:t>Yes/No</a:t>
                      </a:r>
                      <a:endParaRPr lang="en-US" dirty="0"/>
                    </a:p>
                  </a:txBody>
                  <a:tcPr/>
                </a:tc>
                <a:tc>
                  <a:txBody>
                    <a:bodyPr/>
                    <a:lstStyle/>
                    <a:p>
                      <a:r>
                        <a:rPr lang="en-US" dirty="0" smtClean="0"/>
                        <a:t>How is it met?</a:t>
                      </a:r>
                      <a:endParaRPr lang="en-US" dirty="0"/>
                    </a:p>
                  </a:txBody>
                  <a:tcPr/>
                </a:tc>
              </a:tr>
              <a:tr h="370840">
                <a:tc>
                  <a:txBody>
                    <a:bodyPr/>
                    <a:lstStyle/>
                    <a:p>
                      <a:r>
                        <a:rPr lang="en-US" sz="1400" b="0" i="0" kern="1200" dirty="0" smtClean="0">
                          <a:solidFill>
                            <a:schemeClr val="dk1"/>
                          </a:solidFill>
                          <a:effectLst/>
                          <a:latin typeface="+mn-lt"/>
                          <a:ea typeface="+mn-ea"/>
                          <a:cs typeface="+mn-cs"/>
                        </a:rPr>
                        <a:t>Must have at least 3 sections for putting different types of writing utensils</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There are three sections for putting different types of writing utensils: one big section and two small sections</a:t>
                      </a:r>
                      <a:endParaRPr lang="en-US" sz="1400" dirty="0"/>
                    </a:p>
                  </a:txBody>
                  <a:tcPr/>
                </a:tc>
              </a:tr>
              <a:tr h="370840">
                <a:tc>
                  <a:txBody>
                    <a:bodyPr/>
                    <a:lstStyle/>
                    <a:p>
                      <a:r>
                        <a:rPr lang="en-US" sz="1400" b="0" i="0" kern="1200" dirty="0" smtClean="0">
                          <a:solidFill>
                            <a:schemeClr val="dk1"/>
                          </a:solidFill>
                          <a:effectLst/>
                          <a:latin typeface="+mn-lt"/>
                          <a:ea typeface="+mn-ea"/>
                          <a:cs typeface="+mn-cs"/>
                        </a:rPr>
                        <a:t>Must have enough space for storing at least 20 pencils</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One of the small sections of my product can stored 40 pencils</a:t>
                      </a:r>
                      <a:endParaRPr lang="en-US" sz="1400" dirty="0"/>
                    </a:p>
                  </a:txBody>
                  <a:tcPr/>
                </a:tc>
              </a:tr>
              <a:tr h="370840">
                <a:tc>
                  <a:txBody>
                    <a:bodyPr/>
                    <a:lstStyle/>
                    <a:p>
                      <a:r>
                        <a:rPr lang="en-US" sz="1400" b="0" i="0" kern="1200" dirty="0" smtClean="0">
                          <a:solidFill>
                            <a:schemeClr val="dk1"/>
                          </a:solidFill>
                          <a:effectLst/>
                          <a:latin typeface="+mn-lt"/>
                          <a:ea typeface="+mn-ea"/>
                          <a:cs typeface="+mn-cs"/>
                        </a:rPr>
                        <a:t>Must have 1 drawer for storing erasers that can store at least 3 small erasers</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My drawer can stored 4 erasers</a:t>
                      </a:r>
                      <a:endParaRPr lang="en-US" sz="1400" dirty="0"/>
                    </a:p>
                  </a:txBody>
                  <a:tcPr/>
                </a:tc>
              </a:tr>
              <a:tr h="370840">
                <a:tc>
                  <a:txBody>
                    <a:bodyPr/>
                    <a:lstStyle/>
                    <a:p>
                      <a:r>
                        <a:rPr lang="en-US" sz="1400" b="0" i="0" kern="1200" dirty="0" smtClean="0">
                          <a:solidFill>
                            <a:schemeClr val="dk1"/>
                          </a:solidFill>
                          <a:effectLst/>
                          <a:latin typeface="+mn-lt"/>
                          <a:ea typeface="+mn-ea"/>
                          <a:cs typeface="+mn-cs"/>
                        </a:rPr>
                        <a:t>The design theme must be aesthetically pleasing to a female teenager around 14 to 16 years old. The color theme will be plain solid color.</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According to the survey results, 6 people said the design is excellent and 5 said it is good. Some says that the product is too plain</a:t>
                      </a:r>
                      <a:endParaRPr lang="en-US" sz="1400" dirty="0"/>
                    </a:p>
                  </a:txBody>
                  <a:tcPr/>
                </a:tc>
              </a:tr>
              <a:tr h="370840">
                <a:tc>
                  <a:txBody>
                    <a:bodyPr/>
                    <a:lstStyle/>
                    <a:p>
                      <a:r>
                        <a:rPr lang="en-US" sz="1400" b="0" i="0" kern="1200" dirty="0" smtClean="0">
                          <a:solidFill>
                            <a:schemeClr val="dk1"/>
                          </a:solidFill>
                          <a:effectLst/>
                          <a:latin typeface="+mn-lt"/>
                          <a:ea typeface="+mn-ea"/>
                          <a:cs typeface="+mn-cs"/>
                        </a:rPr>
                        <a:t>The depth of each section must be at least 11 cm drop</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The long section is 11cm deep and the small ones are 14cm deep</a:t>
                      </a:r>
                      <a:endParaRPr lang="en-US" sz="1400" dirty="0"/>
                    </a:p>
                  </a:txBody>
                  <a:tcPr/>
                </a:tc>
              </a:tr>
              <a:tr h="370840">
                <a:tc>
                  <a:txBody>
                    <a:bodyPr/>
                    <a:lstStyle/>
                    <a:p>
                      <a:r>
                        <a:rPr lang="en-US" sz="1400" b="0" i="0" kern="1200" dirty="0" smtClean="0">
                          <a:solidFill>
                            <a:schemeClr val="dk1"/>
                          </a:solidFill>
                          <a:effectLst/>
                          <a:latin typeface="+mn-lt"/>
                          <a:ea typeface="+mn-ea"/>
                          <a:cs typeface="+mn-cs"/>
                        </a:rPr>
                        <a:t>Must be joined well using glues and screws/nails</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The product is joined using latex glue and nails (from nail gun)</a:t>
                      </a:r>
                      <a:endParaRPr lang="en-US" sz="1400" dirty="0"/>
                    </a:p>
                  </a:txBody>
                  <a:tcPr/>
                </a:tc>
              </a:tr>
              <a:tr h="370840">
                <a:tc>
                  <a:txBody>
                    <a:bodyPr/>
                    <a:lstStyle/>
                    <a:p>
                      <a:r>
                        <a:rPr lang="en-US" sz="1400" b="0" i="0" kern="1200" dirty="0" smtClean="0">
                          <a:solidFill>
                            <a:schemeClr val="dk1"/>
                          </a:solidFill>
                          <a:effectLst/>
                          <a:latin typeface="+mn-lt"/>
                          <a:ea typeface="+mn-ea"/>
                          <a:cs typeface="+mn-cs"/>
                        </a:rPr>
                        <a:t>Must be completed within the time given (the create part)</a:t>
                      </a:r>
                      <a:endParaRPr lang="en-US" sz="1400" dirty="0"/>
                    </a:p>
                  </a:txBody>
                  <a:tcPr/>
                </a:tc>
                <a:tc>
                  <a:txBody>
                    <a:bodyPr/>
                    <a:lstStyle/>
                    <a:p>
                      <a:pPr algn="ctr"/>
                      <a:r>
                        <a:rPr lang="mr-IN" sz="1400" b="0" i="0" kern="1200" dirty="0" smtClean="0">
                          <a:solidFill>
                            <a:schemeClr val="dk1"/>
                          </a:solidFill>
                          <a:effectLst/>
                          <a:latin typeface="+mn-lt"/>
                          <a:ea typeface="+mn-ea"/>
                          <a:cs typeface="+mn-cs"/>
                        </a:rPr>
                        <a:t>5/5</a:t>
                      </a:r>
                      <a:endParaRPr lang="en-US" sz="1400" dirty="0"/>
                    </a:p>
                  </a:txBody>
                  <a:tcPr/>
                </a:tc>
                <a:tc>
                  <a:txBody>
                    <a:bodyPr/>
                    <a:lstStyle/>
                    <a:p>
                      <a:r>
                        <a:rPr lang="en-US" sz="1400" b="0" i="0" kern="1200" dirty="0" smtClean="0">
                          <a:solidFill>
                            <a:schemeClr val="dk1"/>
                          </a:solidFill>
                          <a:effectLst/>
                          <a:latin typeface="+mn-lt"/>
                          <a:ea typeface="+mn-ea"/>
                          <a:cs typeface="+mn-cs"/>
                        </a:rPr>
                        <a:t>The product is completed within the given time below</a:t>
                      </a:r>
                      <a:endParaRPr lang="en-US" sz="1400" dirty="0"/>
                    </a:p>
                  </a:txBody>
                  <a:tcPr/>
                </a:tc>
              </a:tr>
            </a:tbl>
          </a:graphicData>
        </a:graphic>
      </p:graphicFrame>
      <p:sp>
        <p:nvSpPr>
          <p:cNvPr id="3" name="Rectangle 2"/>
          <p:cNvSpPr/>
          <p:nvPr/>
        </p:nvSpPr>
        <p:spPr>
          <a:xfrm>
            <a:off x="3039978" y="954200"/>
            <a:ext cx="6296527" cy="307777"/>
          </a:xfrm>
          <a:prstGeom prst="rect">
            <a:avLst/>
          </a:prstGeom>
        </p:spPr>
        <p:txBody>
          <a:bodyPr wrap="square">
            <a:spAutoFit/>
          </a:bodyPr>
          <a:lstStyle/>
          <a:p>
            <a:r>
              <a:rPr lang="en-US" sz="1400" i="1" dirty="0">
                <a:solidFill>
                  <a:srgbClr val="333333"/>
                </a:solidFill>
                <a:latin typeface="Helvetica Neue" charset="0"/>
              </a:rPr>
              <a:t>Recording the results of tests against the design specifications example</a:t>
            </a:r>
            <a:endParaRPr lang="en-US" sz="1400" dirty="0"/>
          </a:p>
        </p:txBody>
      </p:sp>
      <p:pic>
        <p:nvPicPr>
          <p:cNvPr id="5" name="Picture 4"/>
          <p:cNvPicPr>
            <a:picLocks noChangeAspect="1"/>
          </p:cNvPicPr>
          <p:nvPr/>
        </p:nvPicPr>
        <p:blipFill>
          <a:blip r:embed="rId2"/>
          <a:stretch>
            <a:fillRect/>
          </a:stretch>
        </p:blipFill>
        <p:spPr>
          <a:xfrm>
            <a:off x="1187117" y="147234"/>
            <a:ext cx="1613931" cy="1613931"/>
          </a:xfrm>
          <a:prstGeom prst="rect">
            <a:avLst/>
          </a:prstGeom>
        </p:spPr>
      </p:pic>
    </p:spTree>
    <p:extLst>
      <p:ext uri="{BB962C8B-B14F-4D97-AF65-F5344CB8AC3E}">
        <p14:creationId xmlns:p14="http://schemas.microsoft.com/office/powerpoint/2010/main" val="9796924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8BB434"/>
      </a:accent1>
      <a:accent2>
        <a:srgbClr val="33A583"/>
      </a:accent2>
      <a:accent3>
        <a:srgbClr val="3594B4"/>
      </a:accent3>
      <a:accent4>
        <a:srgbClr val="6063B4"/>
      </a:accent4>
      <a:accent5>
        <a:srgbClr val="D35731"/>
      </a:accent5>
      <a:accent6>
        <a:srgbClr val="EBAC4B"/>
      </a:accent6>
      <a:hlink>
        <a:srgbClr val="65AD30"/>
      </a:hlink>
      <a:folHlink>
        <a:srgbClr val="8ED25B"/>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EBEC8F79-A447-43FC-8E81-85E8468AF3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Parallax</Template>
  <TotalTime>623</TotalTime>
  <Words>517</Words>
  <Application>Microsoft Macintosh PowerPoint</Application>
  <PresentationFormat>On-screen Show (4:3)</PresentationFormat>
  <Paragraphs>48</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Bangla MN</vt:lpstr>
      <vt:lpstr>Calibri</vt:lpstr>
      <vt:lpstr>Corbel</vt:lpstr>
      <vt:lpstr>Helvetica Neue</vt:lpstr>
      <vt:lpstr>Mangal</vt:lpstr>
      <vt:lpstr>Arial</vt:lpstr>
      <vt:lpstr>Parallax</vt:lpstr>
      <vt:lpstr>PowerPoint Presentation</vt:lpstr>
      <vt:lpstr>PowerPoint Presentation</vt:lpstr>
      <vt:lpstr>PowerPoint Presentation</vt:lpstr>
    </vt:vector>
  </TitlesOfParts>
  <Company>ccb</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ccb ccb</dc:creator>
  <cp:lastModifiedBy>Microsoft Office User</cp:lastModifiedBy>
  <cp:revision>80</cp:revision>
  <dcterms:created xsi:type="dcterms:W3CDTF">2016-08-30T13:02:41Z</dcterms:created>
  <dcterms:modified xsi:type="dcterms:W3CDTF">2017-04-27T18:18:57Z</dcterms:modified>
</cp:coreProperties>
</file>